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8"/>
  </p:notesMasterIdLst>
  <p:sldIdLst>
    <p:sldId id="283" r:id="rId2"/>
    <p:sldId id="257" r:id="rId3"/>
    <p:sldId id="258" r:id="rId4"/>
    <p:sldId id="263" r:id="rId5"/>
    <p:sldId id="265" r:id="rId6"/>
    <p:sldId id="266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02"/>
    <p:restoredTop sz="70716"/>
  </p:normalViewPr>
  <p:slideViewPr>
    <p:cSldViewPr snapToGrid="0" snapToObjects="1">
      <p:cViewPr varScale="1">
        <p:scale>
          <a:sx n="85" d="100"/>
          <a:sy n="85" d="100"/>
        </p:scale>
        <p:origin x="1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61614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endParaRPr dirty="0"/>
          </a:p>
        </p:txBody>
      </p:sp>
      <p:sp>
        <p:nvSpPr>
          <p:cNvPr id="118" name="Google Shape;11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endParaRPr dirty="0"/>
          </a:p>
        </p:txBody>
      </p:sp>
      <p:sp>
        <p:nvSpPr>
          <p:cNvPr id="126" name="Google Shape;12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endParaRPr lang="en-GB" b="0" dirty="0">
              <a:effectLst/>
            </a:endParaRPr>
          </a:p>
        </p:txBody>
      </p:sp>
      <p:sp>
        <p:nvSpPr>
          <p:cNvPr id="118" name="Google Shape;11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409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dirty="0"/>
          </a:p>
        </p:txBody>
      </p:sp>
      <p:sp>
        <p:nvSpPr>
          <p:cNvPr id="126" name="Google Shape;12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9735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endParaRPr lang="en-GB" b="0" dirty="0">
              <a:effectLst/>
            </a:endParaRPr>
          </a:p>
        </p:txBody>
      </p:sp>
      <p:sp>
        <p:nvSpPr>
          <p:cNvPr id="126" name="Google Shape;12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586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0" y="6356350"/>
            <a:ext cx="12192000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 txBox="1">
            <a:spLocks noGrp="1"/>
          </p:cNvSpPr>
          <p:nvPr>
            <p:ph type="body" idx="1"/>
          </p:nvPr>
        </p:nvSpPr>
        <p:spPr>
          <a:xfrm>
            <a:off x="59724" y="6413184"/>
            <a:ext cx="515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2896" y="6437887"/>
            <a:ext cx="2235755" cy="33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>
            <a:spLocks noGrp="1"/>
          </p:cNvSpPr>
          <p:nvPr>
            <p:ph type="subTitle" idx="2"/>
          </p:nvPr>
        </p:nvSpPr>
        <p:spPr>
          <a:xfrm>
            <a:off x="15250" y="346950"/>
            <a:ext cx="7867500" cy="608700"/>
          </a:xfrm>
          <a:prstGeom prst="rect">
            <a:avLst/>
          </a:prstGeom>
        </p:spPr>
        <p:txBody>
          <a:bodyPr spcFirstLastPara="1" wrap="square" lIns="91425" tIns="45700" rIns="91425" bIns="45700" anchor="t" anchorCtr="0"/>
          <a:lstStyle>
            <a:lvl1pPr lvl="0" rtl="0">
              <a:spcBef>
                <a:spcPts val="1000"/>
              </a:spcBef>
              <a:spcAft>
                <a:spcPts val="0"/>
              </a:spcAft>
              <a:buNone/>
              <a:defRPr sz="2400" b="1"/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0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3"/>
          </p:nvPr>
        </p:nvSpPr>
        <p:spPr>
          <a:xfrm>
            <a:off x="1796425" y="1251825"/>
            <a:ext cx="7867500" cy="2710500"/>
          </a:xfrm>
          <a:prstGeom prst="rect">
            <a:avLst/>
          </a:prstGeom>
        </p:spPr>
        <p:txBody>
          <a:bodyPr spcFirstLastPara="1" wrap="square" lIns="91425" tIns="45700" rIns="91425" bIns="45700" anchor="t" anchorCtr="0"/>
          <a:lstStyle>
            <a:lvl1pPr lvl="0" rtl="0">
              <a:spcBef>
                <a:spcPts val="100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0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0" y="6356350"/>
            <a:ext cx="12192000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59724" y="6413184"/>
            <a:ext cx="515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23" name="Google Shape;2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2896" y="6437887"/>
            <a:ext cx="2235755" cy="3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0" y="6356350"/>
            <a:ext cx="12192000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59724" y="6413184"/>
            <a:ext cx="515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2896" y="6437887"/>
            <a:ext cx="2235755" cy="3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0" y="6356350"/>
            <a:ext cx="12192000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2"/>
          </p:nvPr>
        </p:nvSpPr>
        <p:spPr>
          <a:xfrm>
            <a:off x="59724" y="6413184"/>
            <a:ext cx="515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49" name="Google Shape;4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2896" y="6437887"/>
            <a:ext cx="2235755" cy="3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7"/>
          <p:cNvSpPr/>
          <p:nvPr/>
        </p:nvSpPr>
        <p:spPr>
          <a:xfrm>
            <a:off x="0" y="6356350"/>
            <a:ext cx="12192000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5"/>
          </p:nvPr>
        </p:nvSpPr>
        <p:spPr>
          <a:xfrm>
            <a:off x="59724" y="6413184"/>
            <a:ext cx="515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61" name="Google Shape;6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2896" y="6437887"/>
            <a:ext cx="2235755" cy="3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/>
          <p:nvPr/>
        </p:nvSpPr>
        <p:spPr>
          <a:xfrm>
            <a:off x="0" y="6356350"/>
            <a:ext cx="12192000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9"/>
          <p:cNvSpPr txBox="1">
            <a:spLocks noGrp="1"/>
          </p:cNvSpPr>
          <p:nvPr>
            <p:ph type="body" idx="1"/>
          </p:nvPr>
        </p:nvSpPr>
        <p:spPr>
          <a:xfrm>
            <a:off x="59724" y="6413184"/>
            <a:ext cx="515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2896" y="6437887"/>
            <a:ext cx="2235755" cy="3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Google Shape;80;p10"/>
          <p:cNvSpPr/>
          <p:nvPr/>
        </p:nvSpPr>
        <p:spPr>
          <a:xfrm>
            <a:off x="0" y="6356350"/>
            <a:ext cx="12192000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0"/>
          <p:cNvSpPr txBox="1">
            <a:spLocks noGrp="1"/>
          </p:cNvSpPr>
          <p:nvPr>
            <p:ph type="body" idx="3"/>
          </p:nvPr>
        </p:nvSpPr>
        <p:spPr>
          <a:xfrm>
            <a:off x="59724" y="6413184"/>
            <a:ext cx="515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82" name="Google Shape;8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2896" y="6437887"/>
            <a:ext cx="2235755" cy="3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>
  <p:cSld name="Title and Vertical 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9" name="Google Shape;99;p12"/>
          <p:cNvSpPr/>
          <p:nvPr/>
        </p:nvSpPr>
        <p:spPr>
          <a:xfrm>
            <a:off x="0" y="6356350"/>
            <a:ext cx="12192000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2"/>
          <p:cNvSpPr txBox="1">
            <a:spLocks noGrp="1"/>
          </p:cNvSpPr>
          <p:nvPr>
            <p:ph type="body" idx="2"/>
          </p:nvPr>
        </p:nvSpPr>
        <p:spPr>
          <a:xfrm>
            <a:off x="59724" y="6413184"/>
            <a:ext cx="515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101" name="Google Shape;101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2896" y="6437887"/>
            <a:ext cx="2235755" cy="3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>
  <p:cSld name="Vertical Title and 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body" idx="1"/>
          </p:nvPr>
        </p:nvSpPr>
        <p:spPr>
          <a:xfrm rot="5400000">
            <a:off x="1666050" y="-596100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8" name="Google Shape;108;p13"/>
          <p:cNvSpPr/>
          <p:nvPr/>
        </p:nvSpPr>
        <p:spPr>
          <a:xfrm>
            <a:off x="0" y="6356350"/>
            <a:ext cx="12192000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3"/>
          <p:cNvSpPr txBox="1">
            <a:spLocks noGrp="1"/>
          </p:cNvSpPr>
          <p:nvPr>
            <p:ph type="body" idx="2"/>
          </p:nvPr>
        </p:nvSpPr>
        <p:spPr>
          <a:xfrm>
            <a:off x="59724" y="6413184"/>
            <a:ext cx="515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110" name="Google Shape;11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822896" y="6437887"/>
            <a:ext cx="2235755" cy="3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E90A2-60CF-834D-AB3B-E7372F1B56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190D64-23DD-2B41-8F14-724275A5AB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A9975E-C480-5247-A219-2534F70DFC0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2BC03849-82C7-164D-9FB0-C0B8CB2F4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Google Shape;115;p14">
            <a:extLst>
              <a:ext uri="{FF2B5EF4-FFF2-40B4-BE49-F238E27FC236}">
                <a16:creationId xmlns:a16="http://schemas.microsoft.com/office/drawing/2014/main" id="{C4AFCDD7-F3FA-264B-9871-1654B0017A6E}"/>
              </a:ext>
            </a:extLst>
          </p:cNvPr>
          <p:cNvSpPr txBox="1">
            <a:spLocks/>
          </p:cNvSpPr>
          <p:nvPr/>
        </p:nvSpPr>
        <p:spPr>
          <a:xfrm>
            <a:off x="2291550" y="2434813"/>
            <a:ext cx="7608900" cy="9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3600" b="1" dirty="0" err="1">
                <a:solidFill>
                  <a:schemeClr val="bg1"/>
                </a:solidFill>
              </a:rPr>
              <a:t>Yazılım</a:t>
            </a:r>
            <a:r>
              <a:rPr lang="en-GB" sz="3600" b="1" dirty="0">
                <a:solidFill>
                  <a:schemeClr val="bg1"/>
                </a:solidFill>
              </a:rPr>
              <a:t> Test </a:t>
            </a:r>
            <a:r>
              <a:rPr lang="en-GB" sz="3600" b="1" dirty="0" err="1">
                <a:solidFill>
                  <a:schemeClr val="bg1"/>
                </a:solidFill>
              </a:rPr>
              <a:t>Uzmanının</a:t>
            </a:r>
            <a:r>
              <a:rPr lang="en-GB" sz="3600" b="1" dirty="0">
                <a:solidFill>
                  <a:schemeClr val="bg1"/>
                </a:solidFill>
              </a:rPr>
              <a:t> </a:t>
            </a:r>
            <a:r>
              <a:rPr lang="en-GB" sz="3600" b="1" dirty="0" err="1">
                <a:solidFill>
                  <a:schemeClr val="bg1"/>
                </a:solidFill>
              </a:rPr>
              <a:t>Sorumlulukları</a:t>
            </a:r>
            <a:endParaRPr lang="en-GB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26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 txBox="1">
            <a:spLocks noGrp="1"/>
          </p:cNvSpPr>
          <p:nvPr>
            <p:ph type="body" idx="1"/>
          </p:nvPr>
        </p:nvSpPr>
        <p:spPr>
          <a:xfrm>
            <a:off x="59724" y="6413184"/>
            <a:ext cx="515778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n-GB" dirty="0" err="1"/>
              <a:t>Yazılım</a:t>
            </a:r>
            <a:r>
              <a:rPr lang="en-GB" dirty="0"/>
              <a:t> Test </a:t>
            </a:r>
            <a:r>
              <a:rPr lang="en-GB" dirty="0" err="1"/>
              <a:t>Uzmanının</a:t>
            </a:r>
            <a:r>
              <a:rPr lang="en-GB" dirty="0"/>
              <a:t> </a:t>
            </a:r>
            <a:r>
              <a:rPr lang="en-GB" dirty="0" err="1"/>
              <a:t>Sorumlulukları</a:t>
            </a:r>
            <a:endParaRPr dirty="0"/>
          </a:p>
        </p:txBody>
      </p:sp>
      <p:sp>
        <p:nvSpPr>
          <p:cNvPr id="123" name="Google Shape;123;p15"/>
          <p:cNvSpPr txBox="1">
            <a:spLocks noGrp="1"/>
          </p:cNvSpPr>
          <p:nvPr>
            <p:ph type="subTitle" idx="3"/>
          </p:nvPr>
        </p:nvSpPr>
        <p:spPr>
          <a:xfrm>
            <a:off x="1767850" y="2871988"/>
            <a:ext cx="8249100" cy="193041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2200" dirty="0"/>
          </a:p>
          <a:p>
            <a:pPr marL="8001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200" dirty="0" err="1"/>
              <a:t>Planlama</a:t>
            </a:r>
            <a:endParaRPr lang="en-GB" sz="2200" dirty="0"/>
          </a:p>
          <a:p>
            <a:pPr marL="8001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200" dirty="0" err="1"/>
              <a:t>Tanımlama</a:t>
            </a:r>
            <a:r>
              <a:rPr lang="en-GB" sz="2200" dirty="0"/>
              <a:t> (Specification)</a:t>
            </a:r>
          </a:p>
          <a:p>
            <a:pPr marL="8001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200" dirty="0"/>
              <a:t>Test </a:t>
            </a:r>
            <a:r>
              <a:rPr lang="en-GB" sz="2200" dirty="0" err="1"/>
              <a:t>Koşumu</a:t>
            </a:r>
            <a:endParaRPr lang="en-GB" sz="2200" dirty="0"/>
          </a:p>
          <a:p>
            <a:pPr marL="8001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200" dirty="0" err="1"/>
              <a:t>Testin</a:t>
            </a:r>
            <a:r>
              <a:rPr lang="en-GB" sz="2200" dirty="0"/>
              <a:t> </a:t>
            </a:r>
            <a:r>
              <a:rPr lang="en-GB" sz="2200" dirty="0" err="1"/>
              <a:t>tamamlanması</a:t>
            </a:r>
            <a:endParaRPr lang="en-GB" sz="2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861366-AA59-5447-8E7A-CC2151E48195}"/>
              </a:ext>
            </a:extLst>
          </p:cNvPr>
          <p:cNvSpPr txBox="1"/>
          <p:nvPr/>
        </p:nvSpPr>
        <p:spPr>
          <a:xfrm>
            <a:off x="1331701" y="1512598"/>
            <a:ext cx="95285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Yazılım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geliştirme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yaşam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döngüsünün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her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aşamasında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yazılım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test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uzmanları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etkin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şekilde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görev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alır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ve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uygulamanin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kaliteli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bir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şekilde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son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kullanıcıya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ulaştırılmasını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sağlarlar</a:t>
            </a:r>
            <a:r>
              <a:rPr 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Google Shape;121;p15">
            <a:extLst>
              <a:ext uri="{FF2B5EF4-FFF2-40B4-BE49-F238E27FC236}">
                <a16:creationId xmlns:a16="http://schemas.microsoft.com/office/drawing/2014/main" id="{CEF8FA3E-3BE1-F84D-B8FD-59AA64E38A5B}"/>
              </a:ext>
            </a:extLst>
          </p:cNvPr>
          <p:cNvSpPr/>
          <p:nvPr/>
        </p:nvSpPr>
        <p:spPr>
          <a:xfrm>
            <a:off x="0" y="457200"/>
            <a:ext cx="3207895" cy="484800"/>
          </a:xfrm>
          <a:prstGeom prst="rect">
            <a:avLst/>
          </a:prstGeom>
          <a:solidFill>
            <a:srgbClr val="56ADF2">
              <a:alpha val="7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Test </a:t>
            </a:r>
            <a:r>
              <a:rPr lang="en-US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Uzmanının</a:t>
            </a: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Görevleri</a:t>
            </a:r>
            <a:endParaRPr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body" idx="1"/>
          </p:nvPr>
        </p:nvSpPr>
        <p:spPr>
          <a:xfrm>
            <a:off x="59724" y="6413184"/>
            <a:ext cx="515778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n-GB" dirty="0" err="1"/>
              <a:t>Yazılım</a:t>
            </a:r>
            <a:r>
              <a:rPr lang="en-GB" dirty="0"/>
              <a:t> Test </a:t>
            </a:r>
            <a:r>
              <a:rPr lang="en-GB" dirty="0" err="1"/>
              <a:t>Uzmanının</a:t>
            </a:r>
            <a:r>
              <a:rPr lang="en-GB" dirty="0"/>
              <a:t> </a:t>
            </a:r>
            <a:r>
              <a:rPr lang="en-GB" dirty="0" err="1"/>
              <a:t>Sorumlulukları</a:t>
            </a:r>
            <a:endParaRPr lang="en-GB" dirty="0"/>
          </a:p>
        </p:txBody>
      </p:sp>
      <p:sp>
        <p:nvSpPr>
          <p:cNvPr id="5" name="Google Shape;121;p15">
            <a:extLst>
              <a:ext uri="{FF2B5EF4-FFF2-40B4-BE49-F238E27FC236}">
                <a16:creationId xmlns:a16="http://schemas.microsoft.com/office/drawing/2014/main" id="{5A601437-D4A9-4B47-AD98-237D463BB4F0}"/>
              </a:ext>
            </a:extLst>
          </p:cNvPr>
          <p:cNvSpPr/>
          <p:nvPr/>
        </p:nvSpPr>
        <p:spPr>
          <a:xfrm>
            <a:off x="1" y="457200"/>
            <a:ext cx="2293494" cy="484800"/>
          </a:xfrm>
          <a:prstGeom prst="rect">
            <a:avLst/>
          </a:prstGeom>
          <a:solidFill>
            <a:srgbClr val="56ADF2">
              <a:alpha val="7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1. Test </a:t>
            </a:r>
            <a:r>
              <a:rPr lang="en-US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Planlaması</a:t>
            </a:r>
            <a:endParaRPr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146;p19">
            <a:extLst>
              <a:ext uri="{FF2B5EF4-FFF2-40B4-BE49-F238E27FC236}">
                <a16:creationId xmlns:a16="http://schemas.microsoft.com/office/drawing/2014/main" id="{E7B3CCD1-B65C-1848-8135-FC6237BD9D68}"/>
              </a:ext>
            </a:extLst>
          </p:cNvPr>
          <p:cNvSpPr txBox="1">
            <a:spLocks/>
          </p:cNvSpPr>
          <p:nvPr/>
        </p:nvSpPr>
        <p:spPr>
          <a:xfrm>
            <a:off x="6096000" y="1496225"/>
            <a:ext cx="5285475" cy="3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r>
              <a:rPr lang="en-GB" sz="2200" dirty="0" err="1"/>
              <a:t>Yazılımı</a:t>
            </a:r>
            <a:r>
              <a:rPr lang="en-GB" sz="2200" dirty="0"/>
              <a:t> test </a:t>
            </a:r>
            <a:r>
              <a:rPr lang="en-GB" sz="2200" dirty="0" err="1"/>
              <a:t>etmeye</a:t>
            </a:r>
            <a:r>
              <a:rPr lang="en-GB" sz="2200" dirty="0"/>
              <a:t> </a:t>
            </a:r>
            <a:r>
              <a:rPr lang="en-GB" sz="2200" dirty="0" err="1"/>
              <a:t>başlamadan</a:t>
            </a:r>
            <a:r>
              <a:rPr lang="en-GB" sz="2200" dirty="0"/>
              <a:t> </a:t>
            </a:r>
            <a:r>
              <a:rPr lang="en-GB" sz="2200" dirty="0" err="1"/>
              <a:t>önce</a:t>
            </a:r>
            <a:r>
              <a:rPr lang="en-GB" sz="2200" dirty="0"/>
              <a:t>, test </a:t>
            </a:r>
            <a:r>
              <a:rPr lang="en-GB" sz="2200" dirty="0" err="1"/>
              <a:t>uzmanı</a:t>
            </a:r>
            <a:r>
              <a:rPr lang="en-GB" sz="2200" dirty="0"/>
              <a:t> </a:t>
            </a:r>
            <a:r>
              <a:rPr lang="en-GB" sz="2200" dirty="0" err="1"/>
              <a:t>nelerin</a:t>
            </a:r>
            <a:r>
              <a:rPr lang="en-GB" sz="2200" dirty="0"/>
              <a:t> test </a:t>
            </a:r>
            <a:r>
              <a:rPr lang="en-GB" sz="2200" dirty="0" err="1"/>
              <a:t>edileceğini</a:t>
            </a:r>
            <a:r>
              <a:rPr lang="en-GB" sz="2200" dirty="0"/>
              <a:t> </a:t>
            </a:r>
            <a:r>
              <a:rPr lang="en-GB" sz="2200" dirty="0" err="1"/>
              <a:t>planlar</a:t>
            </a:r>
            <a:r>
              <a:rPr lang="en-GB" sz="2200" dirty="0"/>
              <a:t> </a:t>
            </a:r>
            <a:r>
              <a:rPr lang="en-GB" sz="2200" dirty="0" err="1"/>
              <a:t>ve</a:t>
            </a:r>
            <a:r>
              <a:rPr lang="en-GB" sz="2200" dirty="0"/>
              <a:t> test </a:t>
            </a:r>
            <a:r>
              <a:rPr lang="en-GB" sz="2200" dirty="0" err="1"/>
              <a:t>planı</a:t>
            </a:r>
            <a:r>
              <a:rPr lang="en-GB" sz="2200" dirty="0"/>
              <a:t> </a:t>
            </a:r>
            <a:r>
              <a:rPr lang="en-GB" sz="2200" dirty="0" err="1"/>
              <a:t>oluşturur</a:t>
            </a:r>
            <a:r>
              <a:rPr lang="en-GB" sz="2200" dirty="0"/>
              <a:t>.</a:t>
            </a:r>
          </a:p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endParaRPr lang="en-GB" sz="2200" b="1" dirty="0"/>
          </a:p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r>
              <a:rPr lang="en-GB" sz="2200" dirty="0" err="1"/>
              <a:t>Yazılım</a:t>
            </a:r>
            <a:r>
              <a:rPr lang="en-GB" sz="2200" dirty="0"/>
              <a:t> test </a:t>
            </a:r>
            <a:r>
              <a:rPr lang="en-GB" sz="2200" dirty="0" err="1"/>
              <a:t>planının</a:t>
            </a:r>
            <a:r>
              <a:rPr lang="en-GB" sz="2200" dirty="0"/>
              <a:t> </a:t>
            </a:r>
            <a:r>
              <a:rPr lang="en-GB" sz="2200" dirty="0" err="1"/>
              <a:t>bir</a:t>
            </a:r>
            <a:r>
              <a:rPr lang="en-GB" sz="2200" dirty="0"/>
              <a:t> </a:t>
            </a:r>
            <a:r>
              <a:rPr lang="en-GB" sz="2200" dirty="0" err="1"/>
              <a:t>amacı</a:t>
            </a:r>
            <a:r>
              <a:rPr lang="en-GB" sz="2200" dirty="0"/>
              <a:t>, </a:t>
            </a:r>
            <a:r>
              <a:rPr lang="en-GB" sz="2200" dirty="0" err="1"/>
              <a:t>hedefi</a:t>
            </a:r>
            <a:r>
              <a:rPr lang="en-GB" sz="2200" dirty="0"/>
              <a:t> </a:t>
            </a:r>
            <a:r>
              <a:rPr lang="en-GB" sz="2200" dirty="0" err="1"/>
              <a:t>ve</a:t>
            </a:r>
            <a:r>
              <a:rPr lang="en-GB" sz="2200" dirty="0"/>
              <a:t> </a:t>
            </a:r>
            <a:r>
              <a:rPr lang="en-GB" sz="2200" dirty="0" err="1"/>
              <a:t>sonucu</a:t>
            </a:r>
            <a:r>
              <a:rPr lang="en-GB" sz="2200" dirty="0"/>
              <a:t> </a:t>
            </a:r>
            <a:r>
              <a:rPr lang="en-GB" sz="2200" dirty="0" err="1"/>
              <a:t>vardır</a:t>
            </a:r>
            <a:r>
              <a:rPr lang="en-GB" sz="22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BC8D69-92C8-F34C-A518-9DA1ABE40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76" y="1496225"/>
            <a:ext cx="5251643" cy="341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 txBox="1">
            <a:spLocks noGrp="1"/>
          </p:cNvSpPr>
          <p:nvPr>
            <p:ph type="body" idx="1"/>
          </p:nvPr>
        </p:nvSpPr>
        <p:spPr>
          <a:xfrm>
            <a:off x="59724" y="6413184"/>
            <a:ext cx="515778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n-GB" dirty="0" err="1"/>
              <a:t>Yazılım</a:t>
            </a:r>
            <a:r>
              <a:rPr lang="en-GB" dirty="0"/>
              <a:t> Test </a:t>
            </a:r>
            <a:r>
              <a:rPr lang="en-GB" dirty="0" err="1"/>
              <a:t>Uzmanının</a:t>
            </a:r>
            <a:r>
              <a:rPr lang="en-GB" dirty="0"/>
              <a:t> </a:t>
            </a:r>
            <a:r>
              <a:rPr lang="en-GB" dirty="0" err="1"/>
              <a:t>Sorumlulukları</a:t>
            </a:r>
            <a:endParaRPr dirty="0"/>
          </a:p>
        </p:txBody>
      </p:sp>
      <p:sp>
        <p:nvSpPr>
          <p:cNvPr id="123" name="Google Shape;123;p15"/>
          <p:cNvSpPr txBox="1">
            <a:spLocks noGrp="1"/>
          </p:cNvSpPr>
          <p:nvPr>
            <p:ph type="subTitle" idx="3"/>
          </p:nvPr>
        </p:nvSpPr>
        <p:spPr>
          <a:xfrm>
            <a:off x="1767850" y="2871988"/>
            <a:ext cx="8249100" cy="193041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2200" dirty="0"/>
          </a:p>
          <a:p>
            <a:pPr marL="8001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200" dirty="0"/>
              <a:t>Test </a:t>
            </a:r>
            <a:r>
              <a:rPr lang="en-GB" sz="2200" dirty="0" err="1"/>
              <a:t>adımlarının</a:t>
            </a:r>
            <a:r>
              <a:rPr lang="en-GB" sz="2200" dirty="0"/>
              <a:t> (</a:t>
            </a:r>
            <a:r>
              <a:rPr lang="en-GB" sz="2200" dirty="0" err="1"/>
              <a:t>caselerin</a:t>
            </a:r>
            <a:r>
              <a:rPr lang="en-GB" sz="2200" dirty="0"/>
              <a:t>) </a:t>
            </a:r>
            <a:r>
              <a:rPr lang="en-GB" sz="2200" dirty="0" err="1"/>
              <a:t>tasarımı</a:t>
            </a:r>
            <a:endParaRPr lang="en-GB" sz="2200" dirty="0"/>
          </a:p>
          <a:p>
            <a:pPr lvl="0" indent="0" algn="l" rtl="0">
              <a:spcBef>
                <a:spcPts val="0"/>
              </a:spcBef>
              <a:spcAft>
                <a:spcPts val="0"/>
              </a:spcAft>
            </a:pPr>
            <a:endParaRPr lang="en-GB" sz="2200" dirty="0"/>
          </a:p>
          <a:p>
            <a:pPr marL="8001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200" dirty="0"/>
              <a:t>Test </a:t>
            </a:r>
            <a:r>
              <a:rPr lang="en-GB" sz="2200" dirty="0" err="1"/>
              <a:t>adımlarının</a:t>
            </a:r>
            <a:r>
              <a:rPr lang="en-GB" sz="2200" dirty="0"/>
              <a:t> </a:t>
            </a:r>
            <a:r>
              <a:rPr lang="en-GB" sz="2200" dirty="0" err="1"/>
              <a:t>yazılması</a:t>
            </a:r>
            <a:endParaRPr lang="en-GB" sz="2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861366-AA59-5447-8E7A-CC2151E48195}"/>
              </a:ext>
            </a:extLst>
          </p:cNvPr>
          <p:cNvSpPr txBox="1"/>
          <p:nvPr/>
        </p:nvSpPr>
        <p:spPr>
          <a:xfrm>
            <a:off x="1219349" y="1783344"/>
            <a:ext cx="693651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Test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tanımlaması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aşamasında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iki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ana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hedef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bulunmaktadır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  <p:sp>
        <p:nvSpPr>
          <p:cNvPr id="15" name="Google Shape;121;p15">
            <a:extLst>
              <a:ext uri="{FF2B5EF4-FFF2-40B4-BE49-F238E27FC236}">
                <a16:creationId xmlns:a16="http://schemas.microsoft.com/office/drawing/2014/main" id="{827530E4-A2A8-D143-B2E5-E80298AC840F}"/>
              </a:ext>
            </a:extLst>
          </p:cNvPr>
          <p:cNvSpPr/>
          <p:nvPr/>
        </p:nvSpPr>
        <p:spPr>
          <a:xfrm>
            <a:off x="1" y="457200"/>
            <a:ext cx="2524258" cy="484800"/>
          </a:xfrm>
          <a:prstGeom prst="rect">
            <a:avLst/>
          </a:prstGeom>
          <a:solidFill>
            <a:srgbClr val="56ADF2">
              <a:alpha val="7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2. Test </a:t>
            </a:r>
            <a:r>
              <a:rPr lang="en-US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Tanımlaması</a:t>
            </a:r>
            <a:endParaRPr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18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body" idx="1"/>
          </p:nvPr>
        </p:nvSpPr>
        <p:spPr>
          <a:xfrm>
            <a:off x="59724" y="6413184"/>
            <a:ext cx="515778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n-GB" dirty="0" err="1"/>
              <a:t>Yazılım</a:t>
            </a:r>
            <a:r>
              <a:rPr lang="en-GB" dirty="0"/>
              <a:t> Test </a:t>
            </a:r>
            <a:r>
              <a:rPr lang="en-GB" dirty="0" err="1"/>
              <a:t>Uzmanının</a:t>
            </a:r>
            <a:r>
              <a:rPr lang="en-GB" dirty="0"/>
              <a:t> </a:t>
            </a:r>
            <a:r>
              <a:rPr lang="en-GB" dirty="0" err="1"/>
              <a:t>Sorumlulukları</a:t>
            </a:r>
            <a:endParaRPr lang="en-GB" dirty="0"/>
          </a:p>
        </p:txBody>
      </p:sp>
      <p:sp>
        <p:nvSpPr>
          <p:cNvPr id="5" name="Google Shape;121;p15">
            <a:extLst>
              <a:ext uri="{FF2B5EF4-FFF2-40B4-BE49-F238E27FC236}">
                <a16:creationId xmlns:a16="http://schemas.microsoft.com/office/drawing/2014/main" id="{5A601437-D4A9-4B47-AD98-237D463BB4F0}"/>
              </a:ext>
            </a:extLst>
          </p:cNvPr>
          <p:cNvSpPr/>
          <p:nvPr/>
        </p:nvSpPr>
        <p:spPr>
          <a:xfrm>
            <a:off x="0" y="457200"/>
            <a:ext cx="2215165" cy="484800"/>
          </a:xfrm>
          <a:prstGeom prst="rect">
            <a:avLst/>
          </a:prstGeom>
          <a:solidFill>
            <a:srgbClr val="56ADF2">
              <a:alpha val="7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3. Test </a:t>
            </a:r>
            <a:r>
              <a:rPr lang="en-US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Koşumu</a:t>
            </a:r>
            <a:endParaRPr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146;p19">
            <a:extLst>
              <a:ext uri="{FF2B5EF4-FFF2-40B4-BE49-F238E27FC236}">
                <a16:creationId xmlns:a16="http://schemas.microsoft.com/office/drawing/2014/main" id="{E7B3CCD1-B65C-1848-8135-FC6237BD9D68}"/>
              </a:ext>
            </a:extLst>
          </p:cNvPr>
          <p:cNvSpPr txBox="1">
            <a:spLocks/>
          </p:cNvSpPr>
          <p:nvPr/>
        </p:nvSpPr>
        <p:spPr>
          <a:xfrm>
            <a:off x="6096000" y="1496225"/>
            <a:ext cx="5285475" cy="3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r>
              <a:rPr lang="en-GB" sz="2200" dirty="0"/>
              <a:t>Test </a:t>
            </a:r>
            <a:r>
              <a:rPr lang="en-GB" sz="2200" dirty="0" err="1"/>
              <a:t>uzmanı</a:t>
            </a:r>
            <a:r>
              <a:rPr lang="en-GB" sz="2200" dirty="0"/>
              <a:t> test </a:t>
            </a:r>
            <a:r>
              <a:rPr lang="en-GB" sz="2200" dirty="0" err="1"/>
              <a:t>adımlarını</a:t>
            </a:r>
            <a:r>
              <a:rPr lang="en-GB" sz="2200" dirty="0"/>
              <a:t> </a:t>
            </a:r>
            <a:r>
              <a:rPr lang="en-GB" sz="2200" dirty="0" err="1"/>
              <a:t>koşar</a:t>
            </a:r>
            <a:r>
              <a:rPr lang="en-GB" sz="2200" dirty="0"/>
              <a:t> </a:t>
            </a:r>
            <a:r>
              <a:rPr lang="en-GB" sz="2200" dirty="0" err="1"/>
              <a:t>ve</a:t>
            </a:r>
            <a:r>
              <a:rPr lang="en-GB" sz="2200" dirty="0"/>
              <a:t> </a:t>
            </a:r>
            <a:r>
              <a:rPr lang="en-GB" sz="2200" dirty="0" err="1"/>
              <a:t>uygulamanın</a:t>
            </a:r>
            <a:r>
              <a:rPr lang="en-GB" sz="2200" dirty="0"/>
              <a:t> </a:t>
            </a:r>
            <a:r>
              <a:rPr lang="en-GB" sz="2200" b="1" dirty="0" err="1"/>
              <a:t>beklenen</a:t>
            </a:r>
            <a:r>
              <a:rPr lang="en-GB" sz="2200" b="1" dirty="0"/>
              <a:t> </a:t>
            </a:r>
            <a:r>
              <a:rPr lang="en-GB" sz="2200" b="1" dirty="0" err="1"/>
              <a:t>sonucu</a:t>
            </a:r>
            <a:r>
              <a:rPr lang="en-GB" sz="2200" b="1" dirty="0"/>
              <a:t> (expected result)</a:t>
            </a:r>
            <a:r>
              <a:rPr lang="en-GB" sz="2200" dirty="0"/>
              <a:t> </a:t>
            </a:r>
            <a:r>
              <a:rPr lang="en-GB" sz="2200" dirty="0" err="1"/>
              <a:t>verip</a:t>
            </a:r>
            <a:r>
              <a:rPr lang="en-GB" sz="2200" dirty="0"/>
              <a:t> </a:t>
            </a:r>
            <a:r>
              <a:rPr lang="en-GB" sz="2200" dirty="0" err="1"/>
              <a:t>vermediğini</a:t>
            </a:r>
            <a:r>
              <a:rPr lang="en-GB" sz="2200" dirty="0"/>
              <a:t> </a:t>
            </a:r>
            <a:r>
              <a:rPr lang="en-GB" sz="2200" dirty="0" err="1"/>
              <a:t>kontrol</a:t>
            </a:r>
            <a:r>
              <a:rPr lang="en-GB" sz="2200" dirty="0"/>
              <a:t> </a:t>
            </a:r>
            <a:r>
              <a:rPr lang="en-GB" sz="2200" dirty="0" err="1"/>
              <a:t>eder</a:t>
            </a:r>
            <a:r>
              <a:rPr lang="en-GB" sz="2200" dirty="0"/>
              <a:t>.</a:t>
            </a:r>
            <a:endParaRPr lang="en-GB" sz="2200" b="1" dirty="0"/>
          </a:p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endParaRPr lang="en-GB" sz="2200" dirty="0"/>
          </a:p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r>
              <a:rPr lang="en-GB" sz="2200" dirty="0" err="1"/>
              <a:t>Önemli</a:t>
            </a:r>
            <a:r>
              <a:rPr lang="en-GB" sz="2200" dirty="0"/>
              <a:t> </a:t>
            </a:r>
            <a:r>
              <a:rPr lang="en-GB" sz="2200" dirty="0" err="1"/>
              <a:t>öncelikte</a:t>
            </a:r>
            <a:r>
              <a:rPr lang="en-GB" sz="2200" dirty="0"/>
              <a:t> (High Priority) </a:t>
            </a:r>
            <a:r>
              <a:rPr lang="en-GB" sz="2200" dirty="0" err="1"/>
              <a:t>olan</a:t>
            </a:r>
            <a:r>
              <a:rPr lang="en-GB" sz="2200" dirty="0"/>
              <a:t> test </a:t>
            </a:r>
            <a:r>
              <a:rPr lang="en-GB" sz="2200" dirty="0" err="1"/>
              <a:t>adımları</a:t>
            </a:r>
            <a:r>
              <a:rPr lang="en-GB" sz="2200" dirty="0"/>
              <a:t> ilk </a:t>
            </a:r>
            <a:r>
              <a:rPr lang="en-GB" sz="2200" dirty="0" err="1"/>
              <a:t>önce</a:t>
            </a:r>
            <a:r>
              <a:rPr lang="en-GB" sz="2200" dirty="0"/>
              <a:t> </a:t>
            </a:r>
            <a:r>
              <a:rPr lang="en-GB" sz="2200" dirty="0" err="1"/>
              <a:t>koşulmalıdır</a:t>
            </a:r>
            <a:r>
              <a:rPr lang="en-GB" sz="2200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E75B58-F831-DD46-852B-022E241D1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93" y="1496225"/>
            <a:ext cx="5539609" cy="37679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732FA0-CFAE-EE48-8165-08B8FEAFBCF9}"/>
              </a:ext>
            </a:extLst>
          </p:cNvPr>
          <p:cNvSpPr txBox="1"/>
          <p:nvPr/>
        </p:nvSpPr>
        <p:spPr>
          <a:xfrm>
            <a:off x="5195466" y="5017931"/>
            <a:ext cx="7104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lynda.com</a:t>
            </a:r>
          </a:p>
        </p:txBody>
      </p:sp>
    </p:spTree>
    <p:extLst>
      <p:ext uri="{BB962C8B-B14F-4D97-AF65-F5344CB8AC3E}">
        <p14:creationId xmlns:p14="http://schemas.microsoft.com/office/powerpoint/2010/main" val="3637096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body" idx="1"/>
          </p:nvPr>
        </p:nvSpPr>
        <p:spPr>
          <a:xfrm>
            <a:off x="59724" y="6413184"/>
            <a:ext cx="515778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</a:pPr>
            <a:r>
              <a:rPr lang="en-GB" dirty="0" err="1"/>
              <a:t>Yazılım</a:t>
            </a:r>
            <a:r>
              <a:rPr lang="en-GB" dirty="0"/>
              <a:t> Test </a:t>
            </a:r>
            <a:r>
              <a:rPr lang="en-GB" dirty="0" err="1"/>
              <a:t>Uzmanının</a:t>
            </a:r>
            <a:r>
              <a:rPr lang="en-GB" dirty="0"/>
              <a:t> </a:t>
            </a:r>
            <a:r>
              <a:rPr lang="en-GB" dirty="0" err="1"/>
              <a:t>Sorumlulukları</a:t>
            </a:r>
            <a:endParaRPr lang="en-GB" dirty="0"/>
          </a:p>
        </p:txBody>
      </p:sp>
      <p:sp>
        <p:nvSpPr>
          <p:cNvPr id="5" name="Google Shape;121;p15">
            <a:extLst>
              <a:ext uri="{FF2B5EF4-FFF2-40B4-BE49-F238E27FC236}">
                <a16:creationId xmlns:a16="http://schemas.microsoft.com/office/drawing/2014/main" id="{5A601437-D4A9-4B47-AD98-237D463BB4F0}"/>
              </a:ext>
            </a:extLst>
          </p:cNvPr>
          <p:cNvSpPr/>
          <p:nvPr/>
        </p:nvSpPr>
        <p:spPr>
          <a:xfrm>
            <a:off x="0" y="457200"/>
            <a:ext cx="3087974" cy="484800"/>
          </a:xfrm>
          <a:prstGeom prst="rect">
            <a:avLst/>
          </a:prstGeom>
          <a:solidFill>
            <a:srgbClr val="56ADF2">
              <a:alpha val="7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4. </a:t>
            </a:r>
            <a:r>
              <a:rPr lang="en-US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Testin</a:t>
            </a: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Tamamlanması</a:t>
            </a:r>
            <a:endParaRPr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146;p19">
            <a:extLst>
              <a:ext uri="{FF2B5EF4-FFF2-40B4-BE49-F238E27FC236}">
                <a16:creationId xmlns:a16="http://schemas.microsoft.com/office/drawing/2014/main" id="{E7B3CCD1-B65C-1848-8135-FC6237BD9D68}"/>
              </a:ext>
            </a:extLst>
          </p:cNvPr>
          <p:cNvSpPr txBox="1">
            <a:spLocks/>
          </p:cNvSpPr>
          <p:nvPr/>
        </p:nvSpPr>
        <p:spPr>
          <a:xfrm>
            <a:off x="6096000" y="1496225"/>
            <a:ext cx="5285475" cy="3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r>
              <a:rPr lang="en-GB" sz="2200" dirty="0" err="1"/>
              <a:t>Tüm</a:t>
            </a:r>
            <a:r>
              <a:rPr lang="en-GB" sz="2200" dirty="0"/>
              <a:t> test </a:t>
            </a:r>
            <a:r>
              <a:rPr lang="en-GB" sz="2200" dirty="0" err="1"/>
              <a:t>adımları</a:t>
            </a:r>
            <a:r>
              <a:rPr lang="en-GB" sz="2200" dirty="0"/>
              <a:t> </a:t>
            </a:r>
            <a:r>
              <a:rPr lang="en-GB" sz="2200" dirty="0" err="1"/>
              <a:t>tamamlandı</a:t>
            </a:r>
            <a:r>
              <a:rPr lang="en-GB" sz="2200" dirty="0"/>
              <a:t>.</a:t>
            </a:r>
          </a:p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endParaRPr lang="en-GB" sz="2200" dirty="0"/>
          </a:p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r>
              <a:rPr lang="en-GB" sz="2200" dirty="0" err="1"/>
              <a:t>Tüm</a:t>
            </a:r>
            <a:r>
              <a:rPr lang="en-GB" sz="2200" dirty="0"/>
              <a:t> </a:t>
            </a:r>
            <a:r>
              <a:rPr lang="en-GB" sz="2200" b="1" dirty="0" err="1"/>
              <a:t>yüksek</a:t>
            </a:r>
            <a:r>
              <a:rPr lang="en-GB" sz="2200" dirty="0"/>
              <a:t> </a:t>
            </a:r>
            <a:r>
              <a:rPr lang="en-GB" sz="2200" b="1" dirty="0" err="1"/>
              <a:t>öncelikli</a:t>
            </a:r>
            <a:r>
              <a:rPr lang="en-GB" sz="2200" dirty="0"/>
              <a:t>. </a:t>
            </a:r>
            <a:r>
              <a:rPr lang="en-GB" sz="2200" dirty="0" err="1"/>
              <a:t>hata</a:t>
            </a:r>
            <a:r>
              <a:rPr lang="en-GB" sz="2200" dirty="0"/>
              <a:t> </a:t>
            </a:r>
            <a:r>
              <a:rPr lang="en-GB" sz="2200" dirty="0" err="1"/>
              <a:t>kayıtları</a:t>
            </a:r>
            <a:r>
              <a:rPr lang="en-GB" sz="2200" dirty="0"/>
              <a:t> </a:t>
            </a:r>
            <a:r>
              <a:rPr lang="en-GB" sz="2200" dirty="0" err="1"/>
              <a:t>çözüldü</a:t>
            </a:r>
            <a:r>
              <a:rPr lang="en-GB" sz="2200" dirty="0"/>
              <a:t>.</a:t>
            </a:r>
          </a:p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endParaRPr lang="en-GB" sz="2200" dirty="0"/>
          </a:p>
          <a:p>
            <a:pPr indent="-368300">
              <a:lnSpc>
                <a:spcPct val="115000"/>
              </a:lnSpc>
              <a:spcBef>
                <a:spcPts val="0"/>
              </a:spcBef>
              <a:buSzPts val="2200"/>
              <a:buFont typeface="Arial"/>
              <a:buChar char="➔"/>
            </a:pPr>
            <a:r>
              <a:rPr lang="en-GB" sz="2200" dirty="0" err="1"/>
              <a:t>Ürün</a:t>
            </a:r>
            <a:r>
              <a:rPr lang="en-GB" sz="2200" dirty="0"/>
              <a:t> </a:t>
            </a:r>
            <a:r>
              <a:rPr lang="en-GB" sz="2200" dirty="0" err="1"/>
              <a:t>kullanıcıya</a:t>
            </a:r>
            <a:r>
              <a:rPr lang="en-GB" sz="2200" dirty="0"/>
              <a:t> </a:t>
            </a:r>
            <a:r>
              <a:rPr lang="en-GB" sz="2200" dirty="0" err="1"/>
              <a:t>sunulmaya</a:t>
            </a:r>
            <a:r>
              <a:rPr lang="en-GB" sz="2200" dirty="0"/>
              <a:t> </a:t>
            </a:r>
            <a:r>
              <a:rPr lang="en-GB" sz="2200" dirty="0" err="1"/>
              <a:t>hazır</a:t>
            </a:r>
            <a:r>
              <a:rPr lang="en-GB" sz="2200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F414D7-F892-C743-97D1-763D83820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66" y="1496225"/>
            <a:ext cx="34290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637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HLast" id="{24302128-0C49-904F-82DC-D5536A544D92}" vid="{660824C7-F6F9-6340-AF09-9941BA277FD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</TotalTime>
  <Words>173</Words>
  <Application>Microsoft Macintosh PowerPoint</Application>
  <PresentationFormat>Widescreen</PresentationFormat>
  <Paragraphs>34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3.1 Software Development Life Cycle</dc:title>
  <cp:lastModifiedBy>Ozan İlhan</cp:lastModifiedBy>
  <cp:revision>15</cp:revision>
  <dcterms:modified xsi:type="dcterms:W3CDTF">2020-07-11T19:40:29Z</dcterms:modified>
</cp:coreProperties>
</file>